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標楷體" panose="03000509000000000000" pitchFamily="65" charset="-12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83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jehd9DBknh4jWCVmAyU9FWDqV4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97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347" autoAdjust="0"/>
  </p:normalViewPr>
  <p:slideViewPr>
    <p:cSldViewPr snapToGrid="0">
      <p:cViewPr>
        <p:scale>
          <a:sx n="90" d="100"/>
          <a:sy n="90" d="100"/>
        </p:scale>
        <p:origin x="1356" y="24"/>
      </p:cViewPr>
      <p:guideLst>
        <p:guide orient="horz" pos="2205"/>
        <p:guide pos="3840"/>
        <p:guide orient="horz"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25" Type="http://customschemas.google.com/relationships/presentationmetadata" Target="metadata"/><Relationship Id="rId2" Type="http://schemas.openxmlformats.org/officeDocument/2006/relationships/slide" Target="slides/slide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8" Type="http://schemas.openxmlformats.org/officeDocument/2006/relationships/theme" Target="theme/theme1.xml"/><Relationship Id="rId4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zh-TW" altLang="en-US"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/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7" name="Google Shape;17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竖排标题与文本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4" name="Google Shape;24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9" name="Google Shape;29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5" name="Google Shape;35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6" name="Google Shape;36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2" name="Google Shape;42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3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3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3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1" name="Google Shape;51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4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4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3" name="Google Shape;13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4" name="Google Shape;14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/>
          <p:nvPr/>
        </p:nvSpPr>
        <p:spPr>
          <a:xfrm rot="-2604188">
            <a:off x="53273" y="-1496485"/>
            <a:ext cx="1980000" cy="19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 rot="-2658748">
            <a:off x="-315006" y="-281731"/>
            <a:ext cx="648000" cy="648000"/>
          </a:xfrm>
          <a:prstGeom prst="rect">
            <a:avLst/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4187041" y="415567"/>
            <a:ext cx="5960734" cy="1311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90000"/>
              </a:lnSpc>
              <a:buSzPts val="4800"/>
            </a:pPr>
            <a:endParaRPr lang="en-US" sz="4800" b="1" dirty="0">
              <a:solidFill>
                <a:schemeClr val="accent1"/>
              </a:solidFill>
            </a:endParaRPr>
          </a:p>
          <a:p>
            <a:pPr lvl="0">
              <a:lnSpc>
                <a:spcPct val="90000"/>
              </a:lnSpc>
              <a:buSzPts val="4800"/>
            </a:pPr>
            <a:r>
              <a:rPr lang="en-US" sz="4000" b="1" dirty="0">
                <a:solidFill>
                  <a:srgbClr val="FF797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Congratulations</a:t>
            </a:r>
            <a:r>
              <a:rPr lang="zh-TW" altLang="en-US" sz="4000" b="1" dirty="0">
                <a:solidFill>
                  <a:srgbClr val="FF797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！</a:t>
            </a:r>
            <a:endParaRPr sz="4000" b="1" i="0" u="none" strike="noStrike" cap="none" dirty="0">
              <a:solidFill>
                <a:srgbClr val="FF79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614315" y="357046"/>
            <a:ext cx="860728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400"/>
            </a:pPr>
            <a:r>
              <a:rPr lang="zh-TW" altLang="en-US" sz="3600" b="1" dirty="0">
                <a:solidFill>
                  <a:srgbClr val="595959"/>
                </a:solidFill>
              </a:rPr>
              <a:t>生醫光電所  重要論文 發表</a:t>
            </a: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569CD6E5-8802-4E17-9304-E6A91DA889DA}"/>
              </a:ext>
            </a:extLst>
          </p:cNvPr>
          <p:cNvGrpSpPr/>
          <p:nvPr/>
        </p:nvGrpSpPr>
        <p:grpSpPr>
          <a:xfrm>
            <a:off x="1599349" y="-116302"/>
            <a:ext cx="1807391" cy="1966349"/>
            <a:chOff x="-3195021" y="1772544"/>
            <a:chExt cx="2343726" cy="2549854"/>
          </a:xfrm>
        </p:grpSpPr>
        <p:sp>
          <p:nvSpPr>
            <p:cNvPr id="89" name="Google Shape;89;p1"/>
            <p:cNvSpPr/>
            <p:nvPr/>
          </p:nvSpPr>
          <p:spPr>
            <a:xfrm>
              <a:off x="-2877824" y="2076655"/>
              <a:ext cx="1803957" cy="2004135"/>
            </a:xfrm>
            <a:prstGeom prst="rect">
              <a:avLst/>
            </a:prstGeom>
            <a:solidFill>
              <a:srgbClr val="9CC2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2" name="Google Shape;102;p1"/>
            <p:cNvGrpSpPr/>
            <p:nvPr/>
          </p:nvGrpSpPr>
          <p:grpSpPr>
            <a:xfrm>
              <a:off x="-3195021" y="1772544"/>
              <a:ext cx="2343726" cy="2549854"/>
              <a:chOff x="7837896" y="1413653"/>
              <a:chExt cx="3116907" cy="3116907"/>
            </a:xfrm>
          </p:grpSpPr>
          <p:sp>
            <p:nvSpPr>
              <p:cNvPr id="105" name="Google Shape;105;p1"/>
              <p:cNvSpPr/>
              <p:nvPr/>
            </p:nvSpPr>
            <p:spPr>
              <a:xfrm>
                <a:off x="7837896" y="1413653"/>
                <a:ext cx="3116907" cy="3116907"/>
              </a:xfrm>
              <a:prstGeom prst="rect">
                <a:avLst/>
              </a:prstGeom>
              <a:blipFill rotWithShape="1">
                <a:blip r:embed="rId3">
                  <a:alphaModFix/>
                </a:blip>
                <a:stretch>
                  <a:fillRect/>
                </a:stretch>
              </a:blip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endParaRPr sz="16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Google Shape;103;p1" descr="e7d195523061f1c0d318120d6aeaf1b6ccceb6ba3da59c0775C5DE19DDDEBC09ED96DBD9900D9848D623ECAD1D4904B78047D0015C22C8BE97228BE8B5BFF08FE7A3AE04126DA07312A96C0F69F9BAB7D05F05E8038A538D2F1AF1C85D37CE451C77729588802C584F5E222D7D42E42B367142029CDE9B854EFCA42AF6750915DCF5D4F1676EB4E238D96666DD8256E9"/>
              <p:cNvSpPr/>
              <p:nvPr/>
            </p:nvSpPr>
            <p:spPr>
              <a:xfrm>
                <a:off x="8013494" y="2183233"/>
                <a:ext cx="2319372" cy="2319372"/>
              </a:xfrm>
              <a:prstGeom prst="rect">
                <a:avLst/>
              </a:prstGeom>
              <a:solidFill>
                <a:srgbClr val="C7D4ED">
                  <a:alpha val="28627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8229797" y="3912055"/>
                <a:ext cx="2346613" cy="5385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2400" b="1" i="0" u="none" strike="noStrike" cap="none" dirty="0">
                    <a:solidFill>
                      <a:srgbClr val="1F3864"/>
                    </a:solidFill>
                    <a:latin typeface="Arial"/>
                    <a:ea typeface="Arial"/>
                    <a:cs typeface="Arial"/>
                    <a:sym typeface="Arial"/>
                  </a:rPr>
                  <a:t>NYCU</a:t>
                </a:r>
                <a:endParaRPr sz="2400" b="1" i="0" u="none" strike="noStrike" cap="none" dirty="0">
                  <a:solidFill>
                    <a:srgbClr val="1F386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6" name="Google Shape;106;p1"/>
          <p:cNvGrpSpPr/>
          <p:nvPr/>
        </p:nvGrpSpPr>
        <p:grpSpPr>
          <a:xfrm>
            <a:off x="925225" y="369199"/>
            <a:ext cx="11512319" cy="7427136"/>
            <a:chOff x="925225" y="369199"/>
            <a:chExt cx="11512319" cy="7427136"/>
          </a:xfrm>
        </p:grpSpPr>
        <p:sp>
          <p:nvSpPr>
            <p:cNvPr id="107" name="Google Shape;107;p1"/>
            <p:cNvSpPr/>
            <p:nvPr/>
          </p:nvSpPr>
          <p:spPr>
            <a:xfrm>
              <a:off x="11198778" y="526401"/>
              <a:ext cx="640888" cy="640888"/>
            </a:xfrm>
            <a:prstGeom prst="rect">
              <a:avLst/>
            </a:prstGeom>
            <a:solidFill>
              <a:srgbClr val="C7D4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 rot="18520264">
              <a:off x="10546573" y="6428335"/>
              <a:ext cx="1368000" cy="1368000"/>
            </a:xfrm>
            <a:prstGeom prst="rect">
              <a:avLst/>
            </a:prstGeom>
            <a:solidFill>
              <a:srgbClr val="C7D4ED">
                <a:alpha val="5254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925225" y="6495471"/>
              <a:ext cx="576000" cy="576000"/>
            </a:xfrm>
            <a:prstGeom prst="rect">
              <a:avLst/>
            </a:prstGeom>
            <a:solidFill>
              <a:srgbClr val="C7D4ED">
                <a:alpha val="5254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1363344" y="6675471"/>
              <a:ext cx="216000" cy="216000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11143510" y="369199"/>
              <a:ext cx="603233" cy="603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 rot="18041694">
              <a:off x="11609544" y="6579258"/>
              <a:ext cx="828000" cy="828000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3" name="Google Shape;113;p1"/>
          <p:cNvGrpSpPr/>
          <p:nvPr/>
        </p:nvGrpSpPr>
        <p:grpSpPr>
          <a:xfrm rot="-6166712">
            <a:off x="2236860" y="-1965505"/>
            <a:ext cx="8509807" cy="9417253"/>
            <a:chOff x="4297364" y="903288"/>
            <a:chExt cx="2956598" cy="3073758"/>
          </a:xfrm>
        </p:grpSpPr>
        <p:sp>
          <p:nvSpPr>
            <p:cNvPr id="114" name="Google Shape;114;p1"/>
            <p:cNvSpPr/>
            <p:nvPr/>
          </p:nvSpPr>
          <p:spPr>
            <a:xfrm>
              <a:off x="4794669" y="1516318"/>
              <a:ext cx="1809749" cy="1915925"/>
            </a:xfrm>
            <a:prstGeom prst="halfFrame">
              <a:avLst>
                <a:gd name="adj1" fmla="val 7967"/>
                <a:gd name="adj2" fmla="val 6509"/>
              </a:avLst>
            </a:prstGeom>
            <a:solidFill>
              <a:schemeClr val="accent1">
                <a:alpha val="2352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4297364" y="903288"/>
              <a:ext cx="2946834" cy="2058988"/>
            </a:xfrm>
            <a:prstGeom prst="halfFrame">
              <a:avLst>
                <a:gd name="adj1" fmla="val 3868"/>
                <a:gd name="adj2" fmla="val 3232"/>
              </a:avLst>
            </a:prstGeom>
            <a:solidFill>
              <a:schemeClr val="accent1">
                <a:alpha val="2352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 rot="10785847">
              <a:off x="5778599" y="2623513"/>
              <a:ext cx="955675" cy="843824"/>
            </a:xfrm>
            <a:prstGeom prst="halfFrame">
              <a:avLst>
                <a:gd name="adj1" fmla="val 7749"/>
                <a:gd name="adj2" fmla="val 5202"/>
              </a:avLst>
            </a:prstGeom>
            <a:solidFill>
              <a:schemeClr val="accent1">
                <a:alpha val="2352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 rot="5374475">
              <a:off x="4942544" y="1669490"/>
              <a:ext cx="2819189" cy="1782764"/>
            </a:xfrm>
            <a:prstGeom prst="halfFrame">
              <a:avLst>
                <a:gd name="adj1" fmla="val 9115"/>
                <a:gd name="adj2" fmla="val 9656"/>
              </a:avLst>
            </a:prstGeom>
            <a:solidFill>
              <a:schemeClr val="accent1">
                <a:alpha val="2352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 rot="10720490" flipH="1">
              <a:off x="4473734" y="2580189"/>
              <a:ext cx="2458034" cy="1282700"/>
            </a:xfrm>
            <a:prstGeom prst="halfFrame">
              <a:avLst>
                <a:gd name="adj1" fmla="val 14367"/>
                <a:gd name="adj2" fmla="val 13382"/>
              </a:avLst>
            </a:prstGeom>
            <a:solidFill>
              <a:schemeClr val="accent1">
                <a:alpha val="2352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aphicFrame>
        <p:nvGraphicFramePr>
          <p:cNvPr id="32" name="表格 31">
            <a:extLst>
              <a:ext uri="{FF2B5EF4-FFF2-40B4-BE49-F238E27FC236}">
                <a16:creationId xmlns:a16="http://schemas.microsoft.com/office/drawing/2014/main" id="{31FE420E-4E75-45B7-9A83-7D937C7730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842743"/>
              </p:ext>
            </p:extLst>
          </p:nvPr>
        </p:nvGraphicFramePr>
        <p:xfrm>
          <a:off x="227865" y="1880675"/>
          <a:ext cx="11718022" cy="42587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3732">
                  <a:extLst>
                    <a:ext uri="{9D8B030D-6E8A-4147-A177-3AD203B41FA5}">
                      <a16:colId xmlns:a16="http://schemas.microsoft.com/office/drawing/2014/main" val="3016129860"/>
                    </a:ext>
                  </a:extLst>
                </a:gridCol>
                <a:gridCol w="1040235">
                  <a:extLst>
                    <a:ext uri="{9D8B030D-6E8A-4147-A177-3AD203B41FA5}">
                      <a16:colId xmlns:a16="http://schemas.microsoft.com/office/drawing/2014/main" val="536049827"/>
                    </a:ext>
                  </a:extLst>
                </a:gridCol>
                <a:gridCol w="3473042">
                  <a:extLst>
                    <a:ext uri="{9D8B030D-6E8A-4147-A177-3AD203B41FA5}">
                      <a16:colId xmlns:a16="http://schemas.microsoft.com/office/drawing/2014/main" val="2184451336"/>
                    </a:ext>
                  </a:extLst>
                </a:gridCol>
                <a:gridCol w="1971413">
                  <a:extLst>
                    <a:ext uri="{9D8B030D-6E8A-4147-A177-3AD203B41FA5}">
                      <a16:colId xmlns:a16="http://schemas.microsoft.com/office/drawing/2014/main" val="807766788"/>
                    </a:ext>
                  </a:extLst>
                </a:gridCol>
                <a:gridCol w="1065402">
                  <a:extLst>
                    <a:ext uri="{9D8B030D-6E8A-4147-A177-3AD203B41FA5}">
                      <a16:colId xmlns:a16="http://schemas.microsoft.com/office/drawing/2014/main" val="3455856373"/>
                    </a:ext>
                  </a:extLst>
                </a:gridCol>
                <a:gridCol w="1073790">
                  <a:extLst>
                    <a:ext uri="{9D8B030D-6E8A-4147-A177-3AD203B41FA5}">
                      <a16:colId xmlns:a16="http://schemas.microsoft.com/office/drawing/2014/main" val="4104546327"/>
                    </a:ext>
                  </a:extLst>
                </a:gridCol>
                <a:gridCol w="2280408">
                  <a:extLst>
                    <a:ext uri="{9D8B030D-6E8A-4147-A177-3AD203B41FA5}">
                      <a16:colId xmlns:a16="http://schemas.microsoft.com/office/drawing/2014/main" val="3051502385"/>
                    </a:ext>
                  </a:extLst>
                </a:gridCol>
              </a:tblGrid>
              <a:tr h="56002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姓名</a:t>
                      </a:r>
                      <a:endParaRPr lang="zh-TW" altLang="en-US" sz="16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作者序</a:t>
                      </a:r>
                      <a:endParaRPr lang="zh-TW" altLang="en-US" sz="16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論文題目</a:t>
                      </a:r>
                      <a:endParaRPr lang="zh-TW" altLang="en-US" sz="16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期刊</a:t>
                      </a:r>
                      <a:endParaRPr lang="zh-TW" altLang="en-US" sz="16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年度</a:t>
                      </a:r>
                      <a:r>
                        <a:rPr lang="en-US" altLang="zh-TW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6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Impact Factor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期刊領域排名百分比</a:t>
                      </a:r>
                      <a:endParaRPr lang="zh-TW" altLang="en-US" sz="16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3620025"/>
                  </a:ext>
                </a:extLst>
              </a:tr>
              <a:tr h="1226527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吳育德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通訊作者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Toward Consistency between Humans and </a:t>
                      </a:r>
                      <a:br>
                        <a:rPr lang="en-US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Classifiers: Improved Performance of a Real-Time Brain–Computer Interface Using a Mutual Learning System</a:t>
                      </a:r>
                      <a:endParaRPr lang="zh-TW" sz="14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TW" sz="14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Expert Systems With Applications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2023/04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8.5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Computer science,</a:t>
                      </a:r>
                    </a:p>
                    <a:p>
                      <a:pPr algn="ctr"/>
                      <a:r>
                        <a:rPr lang="en-US" altLang="zh-TW" sz="14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artificial intelligence</a:t>
                      </a:r>
                      <a:endParaRPr lang="zh-TW" altLang="zh-TW" sz="1400" kern="12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4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JIF Rank: 22/145</a:t>
                      </a:r>
                      <a:endParaRPr lang="zh-TW" altLang="zh-TW" sz="1400" kern="12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4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JIF Quartile: Q1</a:t>
                      </a:r>
                      <a:endParaRPr lang="zh-TW" altLang="zh-TW" sz="1400" kern="12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4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JIF Percentile: 85.2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6740910"/>
                  </a:ext>
                </a:extLst>
              </a:tr>
              <a:tr h="1226527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陳奕帆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通訊作者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Optofluidic accumulation of silica beads on gel-  </a:t>
                      </a:r>
                      <a:br>
                        <a:rPr lang="en-US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based three-dimensional SERS substrate to enhance sensitivity using multiple photonic nanojets</a:t>
                      </a:r>
                      <a:endParaRPr lang="zh-TW" sz="14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TW" sz="14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ACS Applied Materials &amp; Interfaces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2023/06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9.5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MATERIALS SCIENCE, MULTIDISCIPLINARY</a:t>
                      </a:r>
                    </a:p>
                    <a:p>
                      <a:pPr algn="ctr"/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84.1% (55/342) 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0023128"/>
                  </a:ext>
                </a:extLst>
              </a:tr>
              <a:tr h="1226527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賈世璿</a:t>
                      </a:r>
                      <a:endParaRPr lang="zh-TW" altLang="en-US" sz="16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通訊作者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Widely Tunable Femtosecond Sources with  Continuously Tailorable Bandwidth Enabled by Self-Phase Modulation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TW" sz="1400" kern="12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Laser and Photonics Review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2023/05</a:t>
                      </a:r>
                      <a:endParaRPr lang="zh-TW" sz="14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endParaRPr lang="zh-TW" altLang="en-US" sz="14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OPTICS</a:t>
                      </a:r>
                      <a:endParaRPr lang="zh-TW" sz="14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JIF Rank: 8/100</a:t>
                      </a:r>
                      <a:endParaRPr lang="zh-TW" sz="14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JIF Quartile: Q1</a:t>
                      </a:r>
                      <a:endParaRPr lang="zh-TW" sz="14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JIF Percentile: 92.5</a:t>
                      </a:r>
                      <a:endParaRPr lang="zh-TW" sz="14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38415612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152</Words>
  <Application>Microsoft Office PowerPoint</Application>
  <PresentationFormat>寬螢幕</PresentationFormat>
  <Paragraphs>41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標楷體</vt:lpstr>
      <vt:lpstr>Times New Roman</vt:lpstr>
      <vt:lpstr>Arial</vt:lpstr>
      <vt:lpstr>Office 主题​​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优品PPT</dc:creator>
  <cp:lastModifiedBy>生醫光電所</cp:lastModifiedBy>
  <cp:revision>16</cp:revision>
  <dcterms:created xsi:type="dcterms:W3CDTF">2021-06-12T07:20:40Z</dcterms:created>
  <dcterms:modified xsi:type="dcterms:W3CDTF">2023-07-21T03:58:19Z</dcterms:modified>
</cp:coreProperties>
</file>